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9/12/21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9/12/21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9/12/21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9/12/21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9/12/21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9/12/21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9/12/21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9/12/21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9/12/21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9/12/21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9/12/21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9/12/21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2.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1.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12092021 14:12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0750216" cy="29825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p>
              <a:p>
                <a:pPr hangingPunct="0">
                  <a:spcBef>
                    <a:spcPts val="400"/>
                  </a:spcBef>
                </a:pP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0750216" cy="2982555"/>
              </a:xfrm>
              <a:prstGeom prst="rect">
                <a:avLst/>
              </a:prstGeom>
              <a:blipFill>
                <a:blip r:embed="rId3"/>
                <a:stretch>
                  <a:fillRect l="-943" r="-11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100</a:t>
            </a:fld>
            <a:endParaRPr lang="en-US" dirty="0">
              <a:solidFill>
                <a:schemeClr val="tx1"/>
              </a:solidFill>
            </a:endParaRPr>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101</a:t>
            </a:fld>
            <a:endParaRPr lang="en-US" dirty="0">
              <a:solidFill>
                <a:schemeClr val="tx1"/>
              </a:solidFill>
            </a:endParaRPr>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4880" y="15727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hangingPunct="0"/>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b="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sym typeface="Calibri"/>
                  </a:rPr>
                  <a:t>This needs measurements to measure the minimum detectable signal.</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102</a:t>
            </a:fld>
            <a:endParaRPr lang="en-US" dirty="0">
              <a:solidFill>
                <a:schemeClr val="tx1"/>
              </a:solidFill>
            </a:endParaRPr>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103</a:t>
            </a:fld>
            <a:endParaRPr lang="en-US" dirty="0">
              <a:solidFill>
                <a:schemeClr val="tx1"/>
              </a:solidFill>
            </a:endParaRPr>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2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𝑎𝑣</m:t>
                        </m:r>
                      </m:sub>
                    </m:sSub>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27675"/>
            <a:chOff x="1336853" y="1947341"/>
            <a:chExt cx="3151449" cy="142767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6"/>
            <a:ext cx="3066749" cy="1241041"/>
            <a:chOff x="1252224" y="4424546"/>
            <a:chExt cx="3066749"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58592" cy="1328182"/>
            <a:chOff x="8625413" y="1534924"/>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70" y="2670422"/>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8" y="1905309"/>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584896"/>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488967"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09880" y="3302038"/>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981642" y="570493"/>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620628"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err="1"/>
                  <a:t>Kirhhoff</a:t>
                </a:r>
                <a:r>
                  <a:rPr lang="en-US" sz="2000" dirty="0"/>
                  <a:t>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54989" y="1875165"/>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54989" y="1875165"/>
                <a:ext cx="8876694" cy="3677756"/>
              </a:xfrm>
              <a:blipFill>
                <a:blip r:embed="rId2"/>
                <a:stretch>
                  <a:fillRect l="-714" t="-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dirty="0"/>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22</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997311"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705874"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570136"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556280"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23</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24</a:t>
            </a:fld>
            <a:endParaRPr lang="en-US" dirty="0">
              <a:solidFill>
                <a:schemeClr val="tx1"/>
              </a:solidFill>
            </a:endParaRPr>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697742" y="525039"/>
            <a:ext cx="7052971" cy="5807921"/>
            <a:chOff x="4697742" y="525039"/>
            <a:chExt cx="7052971"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719634" y="642821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47284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4728483"/>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4906189"/>
              </a:xfrm>
              <a:prstGeom prst="rect">
                <a:avLst/>
              </a:prstGeom>
              <a:blipFill>
                <a:blip r:embed="rId3"/>
                <a:stretch>
                  <a:fillRect l="-768"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54911" y="1532238"/>
                <a:ext cx="10926128" cy="4523789"/>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54911" y="1532238"/>
                <a:ext cx="10926128" cy="4523789"/>
              </a:xfrm>
              <a:blipFill>
                <a:blip r:embed="rId2"/>
                <a:stretch>
                  <a:fillRect l="-464" t="-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327672982"/>
                  </p:ext>
                </p:extLst>
              </p:nvPr>
            </p:nvGraphicFramePr>
            <p:xfrm>
              <a:off x="3049651" y="373878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8000" r="-843" b="-122000"/>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7407" r="-843" b="-12963"/>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31783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31783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58780"/>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746940" y="935146"/>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596822"/>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60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649947"/>
                <a:ext cx="11029138"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649947"/>
                <a:ext cx="11029138" cy="3749957"/>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831154"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0992201"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255349"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461666"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4573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24908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136865" y="193427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580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55</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40558" y="1770538"/>
                <a:ext cx="8920228" cy="43734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40558" y="1770538"/>
                <a:ext cx="8920228" cy="4373432"/>
              </a:xfrm>
              <a:prstGeom prst="rect">
                <a:avLst/>
              </a:prstGeom>
              <a:blipFill>
                <a:blip r:embed="rId3"/>
                <a:stretch>
                  <a:fillRect l="-568" t="-1739" r="-127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410701" y="359766"/>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8959088" y="747142"/>
            <a:ext cx="1163754" cy="1629934"/>
            <a:chOff x="10178471" y="266330"/>
            <a:chExt cx="1163754" cy="1629934"/>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194309"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178471"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565652" y="26633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59971" y="1557714"/>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224853" y="3623441"/>
            <a:ext cx="1551374" cy="2780851"/>
            <a:chOff x="10224853" y="3623441"/>
            <a:chExt cx="1551374"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240691"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224853"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770498"/>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368834" cy="2945808"/>
            <a:chOff x="471817" y="1664639"/>
            <a:chExt cx="236883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586401" y="2989523"/>
              <a:ext cx="25425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i</a:t>
              </a: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392"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392" y="1647736"/>
                <a:ext cx="8914564" cy="4827884"/>
              </a:xfrm>
              <a:blipFill>
                <a:blip r:embed="rId3"/>
                <a:stretch>
                  <a:fillRect l="-5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477955" cy="2897530"/>
            <a:chOff x="805685" y="1627562"/>
            <a:chExt cx="2477955"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4" y="2399244"/>
              <a:ext cx="28018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920114" y="3280043"/>
              <a:ext cx="33759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4553" y="1331776"/>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4553" y="1331776"/>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685990" cy="2247819"/>
            <a:chOff x="411845" y="1921940"/>
            <a:chExt cx="2685990"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855267" y="269129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59</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677991" y="4517424"/>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069314" y="1473342"/>
                <a:ext cx="874678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069314" y="1473342"/>
                <a:ext cx="8746781" cy="4527431"/>
              </a:xfrm>
              <a:prstGeom prst="rect">
                <a:avLst/>
              </a:prstGeom>
              <a:blipFill>
                <a:blip r:embed="rId3"/>
                <a:stretch>
                  <a:fillRect l="-1014" t="-84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60</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61</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62</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65851" y="1556213"/>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65851" y="1556213"/>
                <a:ext cx="9139683" cy="4959945"/>
              </a:xfrm>
              <a:prstGeom prst="rect">
                <a:avLst/>
              </a:prstGeom>
              <a:blipFill>
                <a:blip r:embed="rId3"/>
                <a:stretch>
                  <a:fillRect l="-111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64</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4488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4488884"/>
              </a:xfrm>
              <a:prstGeom prst="rect">
                <a:avLst/>
              </a:prstGeom>
              <a:blipFill>
                <a:blip r:embed="rId3"/>
                <a:stretch>
                  <a:fillRect l="-1114" t="-56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411496" y="3785105"/>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65</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460733" y="371616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66</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67</a:t>
            </a:fld>
            <a:endParaRPr lang="en-US" dirty="0">
              <a:solidFill>
                <a:schemeClr val="tx1"/>
              </a:solidFill>
            </a:endParaRPr>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68</a:t>
            </a:fld>
            <a:endParaRPr lang="en-US" dirty="0">
              <a:solidFill>
                <a:schemeClr val="tx1"/>
              </a:solidFill>
            </a:endParaRPr>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72702"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72702"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46178"/>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46178"/>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8278" y="1236339"/>
                <a:ext cx="7788600"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𝑅</m:t>
                        </m:r>
                      </m:e>
                      <m:sub>
                        <m:r>
                          <a:rPr lang="en-US"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𝑉</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𝑉</m:t>
                    </m:r>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𝑅</m:t>
                    </m:r>
                  </m:oMath>
                </a14:m>
                <a:endParaRPr lang="en-US"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b="0" i="1" smtClean="0">
                        <a:solidFill>
                          <a:srgbClr val="000000"/>
                        </a:solidFill>
                        <a:latin typeface="Cambria Math" panose="02040503050406030204" pitchFamily="18" charset="0"/>
                        <a:cs typeface="Calibri" panose="020F0502020204030204" pitchFamily="34" charset="0"/>
                        <a:sym typeface="Calibri"/>
                      </a:rPr>
                      <m:t>=23</m:t>
                    </m:r>
                    <m:r>
                      <a:rPr lang="en-US" b="0" i="1" smtClean="0">
                        <a:solidFill>
                          <a:srgbClr val="000000"/>
                        </a:solidFill>
                        <a:latin typeface="Cambria Math" panose="02040503050406030204" pitchFamily="18" charset="0"/>
                        <a:cs typeface="Calibri" panose="020F0502020204030204" pitchFamily="34" charset="0"/>
                        <a:sym typeface="Calibri"/>
                      </a:rPr>
                      <m:t>𝑚𝐴</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𝐶</m:t>
                        </m:r>
                      </m:sub>
                    </m:sSub>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oMath>
                </a14:m>
                <a:endParaRPr lang="en-US"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b="0" i="1" smtClean="0">
                            <a:solidFill>
                              <a:srgbClr val="000000"/>
                            </a:solidFill>
                            <a:latin typeface="Cambria Math" panose="02040503050406030204" pitchFamily="18" charset="0"/>
                            <a:cs typeface="Calibri" panose="020F0502020204030204" pitchFamily="34" charset="0"/>
                            <a:sym typeface="Calibri"/>
                          </a:rPr>
                          <m:t>1+</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𝑔</m:t>
                            </m:r>
                          </m:e>
                          <m:sub>
                            <m:r>
                              <a:rPr lang="en-US" b="0" i="1" smtClean="0">
                                <a:solidFill>
                                  <a:srgbClr val="000000"/>
                                </a:solidFill>
                                <a:latin typeface="Cambria Math" panose="02040503050406030204" pitchFamily="18" charset="0"/>
                                <a:cs typeface="Calibri" panose="020F0502020204030204" pitchFamily="34" charset="0"/>
                                <a:sym typeface="Calibri"/>
                              </a:rPr>
                              <m:t>𝑚</m:t>
                            </m:r>
                          </m:sub>
                        </m:sSub>
                        <m:r>
                          <a:rPr lang="en-US"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m:t>
                        </m:r>
                      </m:sub>
                    </m:sSub>
                    <m:r>
                      <a:rPr lang="en-US" i="1">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𝑖</m:t>
                        </m:r>
                      </m:e>
                      <m:sub>
                        <m:r>
                          <a:rPr lang="en-US"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𝐶</m:t>
                                </m:r>
                              </m:sub>
                            </m:sSub>
                          </m:den>
                        </m:f>
                        <m:r>
                          <a:rPr lang="en-US" i="1">
                            <a:solidFill>
                              <a:srgbClr val="000000"/>
                            </a:solidFill>
                            <a:latin typeface="Cambria Math" panose="02040503050406030204" pitchFamily="18" charset="0"/>
                            <a:cs typeface="Calibri" panose="020F0502020204030204" pitchFamily="34" charset="0"/>
                            <a:sym typeface="Calibri"/>
                          </a:rPr>
                          <m:t>)</m:t>
                        </m:r>
                      </m:e>
                      <m:sup>
                        <m:r>
                          <a:rPr lang="en-US" i="1">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0" smtClean="0">
                        <a:solidFill>
                          <a:srgbClr val="000000"/>
                        </a:solidFill>
                        <a:latin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panose="020F0502020204030204" pitchFamily="34" charset="0"/>
                            <a:sym typeface="Calibri"/>
                          </a:rPr>
                        </m:ctrlPr>
                      </m:sSubPr>
                      <m:e>
                        <m:r>
                          <a:rPr lang="en-US" b="0" i="1" dirty="0" smtClean="0">
                            <a:solidFill>
                              <a:srgbClr val="000000"/>
                            </a:solidFill>
                            <a:latin typeface="Cambria Math" panose="02040503050406030204" pitchFamily="18" charset="0"/>
                            <a:cs typeface="Calibri" panose="020F0502020204030204" pitchFamily="34" charset="0"/>
                            <a:sym typeface="Calibri"/>
                          </a:rPr>
                          <m:t>𝑖</m:t>
                        </m:r>
                      </m:e>
                      <m:sub>
                        <m:r>
                          <a:rPr lang="en-US" b="0" i="1" dirty="0" smtClean="0">
                            <a:solidFill>
                              <a:srgbClr val="000000"/>
                            </a:solidFill>
                            <a:latin typeface="Cambria Math" panose="02040503050406030204" pitchFamily="18" charset="0"/>
                            <a:cs typeface="Calibri" panose="020F0502020204030204" pitchFamily="34" charset="0"/>
                            <a:sym typeface="Calibri"/>
                          </a:rPr>
                          <m:t>𝑆</m:t>
                        </m:r>
                      </m:sub>
                    </m:sSub>
                    <m:r>
                      <a:rPr lang="en-US" b="0" i="1" dirty="0" smtClean="0">
                        <a:solidFill>
                          <a:srgbClr val="000000"/>
                        </a:solidFill>
                        <a:latin typeface="Cambria Math" panose="02040503050406030204" pitchFamily="18" charset="0"/>
                        <a:cs typeface="Calibri" panose="020F0502020204030204" pitchFamily="34" charset="0"/>
                        <a:sym typeface="Calibri"/>
                      </a:rPr>
                      <m:t>=</m:t>
                    </m:r>
                    <m:f>
                      <m:fPr>
                        <m:ctrlPr>
                          <a:rPr lang="en-US" b="0" i="1" dirty="0" smtClean="0">
                            <a:solidFill>
                              <a:srgbClr val="000000"/>
                            </a:solidFill>
                            <a:latin typeface="Cambria Math" panose="02040503050406030204" pitchFamily="18" charset="0"/>
                            <a:cs typeface="Calibri" panose="020F0502020204030204" pitchFamily="34" charset="0"/>
                            <a:sym typeface="Calibri"/>
                          </a:rPr>
                        </m:ctrlPr>
                      </m:fPr>
                      <m:num>
                        <m:r>
                          <a:rPr lang="en-US" b="0" i="1" dirty="0" smtClean="0">
                            <a:solidFill>
                              <a:srgbClr val="000000"/>
                            </a:solidFill>
                            <a:latin typeface="Cambria Math" panose="02040503050406030204" pitchFamily="18" charset="0"/>
                            <a:cs typeface="Calibri" panose="020F0502020204030204" pitchFamily="34" charset="0"/>
                            <a:sym typeface="Calibri"/>
                          </a:rPr>
                          <m:t>𝑉</m:t>
                        </m:r>
                      </m:num>
                      <m:den>
                        <m:r>
                          <a:rPr lang="en-US"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1.5</m:t>
                    </m:r>
                    <m:r>
                      <a:rPr lang="en-US"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cs typeface="Calibri" panose="020F0502020204030204" pitchFamily="34" charset="0"/>
                    <a:sym typeface="Calibri"/>
                  </a:rPr>
                  <a:t>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8278" y="1236339"/>
                <a:ext cx="7788600" cy="4938568"/>
              </a:xfrm>
              <a:prstGeom prst="rect">
                <a:avLst/>
              </a:prstGeom>
              <a:blipFill>
                <a:blip r:embed="rId3"/>
                <a:stretch>
                  <a:fillRect l="-1140" t="-513"/>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8062814" y="1236339"/>
            <a:ext cx="4126820" cy="3138925"/>
            <a:chOff x="7929252" y="1236339"/>
            <a:chExt cx="4126820" cy="313892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605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29252"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145352" y="123633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1618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340348" y="1228918"/>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40348" y="1228918"/>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fld id="{86CB4B4D-7CA3-9044-876B-883B54F8677D}" type="slidenum">
                  <a:rPr lang="en-US"/>
                  <a:pPr/>
                  <a:t>77</a:t>
                </a:fld>
                <a:endParaRPr lang="en-US" dirty="0">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98822"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98822"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84</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08660" y="1451045"/>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08660" y="1451045"/>
                <a:ext cx="11174680" cy="3733476"/>
              </a:xfrm>
              <a:prstGeom prst="rect">
                <a:avLst/>
              </a:prstGeom>
              <a:blipFill>
                <a:blip r:embed="rId3"/>
                <a:stretch>
                  <a:fillRect l="-794"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51254" y="1616628"/>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414066" y="1583530"/>
            <a:ext cx="7036812"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80389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89984"/>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98</a:t>
            </a:fld>
            <a:endParaRPr lang="en-US" dirty="0">
              <a:solidFill>
                <a:schemeClr val="tx1"/>
              </a:solidFill>
            </a:endParaRPr>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99</a:t>
            </a:fld>
            <a:endParaRPr lang="en-US" dirty="0">
              <a:solidFill>
                <a:schemeClr val="tx1"/>
              </a:solidFill>
            </a:endParaRPr>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6030</TotalTime>
  <Words>15140</Words>
  <Application>Microsoft Macintosh PowerPoint</Application>
  <PresentationFormat>Widescreen</PresentationFormat>
  <Paragraphs>2695</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 Notes on David Rutledge’s book</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844</cp:revision>
  <dcterms:created xsi:type="dcterms:W3CDTF">2021-07-06T18:24:07Z</dcterms:created>
  <dcterms:modified xsi:type="dcterms:W3CDTF">2021-09-12T22:55:09Z</dcterms:modified>
</cp:coreProperties>
</file>